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4" r:id="rId6"/>
    <p:sldId id="282" r:id="rId7"/>
    <p:sldId id="283" r:id="rId8"/>
    <p:sldId id="292" r:id="rId9"/>
    <p:sldId id="293" r:id="rId10"/>
    <p:sldId id="266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5" r:id="rId20"/>
    <p:sldId id="286" r:id="rId21"/>
    <p:sldId id="289" r:id="rId22"/>
    <p:sldId id="294" r:id="rId23"/>
    <p:sldId id="296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4802-A18A-4473-A50C-2706D0333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BA622-E2D0-4FD8-8516-CE52D5DA5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4354-8521-4CC0-A621-8D4D004B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F904-B4C5-4879-AB1F-1843DABD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E8EA9-1ABC-45B7-B689-D59B132B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9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AB03-1BAD-4D47-8E57-F52C6327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68073-6CF8-47D7-9059-82E6CE66A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49E8-A4EF-4AF9-A64E-6DB3D7A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D5965-8F49-4A73-88F9-23C535A1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77FF-FA80-463F-B104-88758225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B50FA-150E-47D0-94EE-094312C0C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7925F-837E-4598-BAEA-1F2E6576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4C157-C3FD-489B-A12E-2706ED0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62A8B-CE31-4165-A696-9D2A27ED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86A97-3218-4777-B0EF-7FD6CD8E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FF5D-8CBD-4837-8F6C-40038D8E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CD9E0-E468-42EA-9926-8DE7795E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39F53-AA3C-40B3-963D-1E9601E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D9F5-20A4-4CF3-B0EB-F37F603D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D485-530A-47BD-BEB5-07A80DDB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0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EA78-115E-48A1-95C1-E9512813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88BB7-5531-4275-9DF3-6AF184CF1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E53F9-6130-42C6-8BFC-B6B423AB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6223A-6B0A-48FD-9444-86318FEC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389CC-B013-40B4-B4AF-09CC448B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1BB1-40F2-4C6F-AF60-0D2CFDF5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BA71B-DA53-4E55-903A-5F0CDFE67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16A1E-6F6F-4AAF-96D4-185770C8E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A520F-D6CB-4AA0-AFA6-4B80D563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B35D4-6B1E-4565-891D-32BB3118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D9EE-3CE9-4289-8423-223284BA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9599-BA3B-4880-9D26-8BC719EF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30BC6-CE86-4613-964E-B49BA94E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45F62-BD10-4CE7-9070-29F63D13E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D9CB4-E43D-4318-9377-D82514F74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A3ED8-CA44-4528-900E-0D71A9C14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D0700-9F76-4A79-981D-256C17B5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840DE-B4E1-4895-8EC2-1F26ECAC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D3FE1-6467-478A-972E-FC36C63B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9CC9-0072-4420-B201-7C67B1EE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5D0C3-DF2F-4A7E-860E-376EE216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C08F-50A4-4D12-B905-A213E0B8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A2FC7-7102-480D-9CBD-69B6CD7A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0233E-A046-4BC5-98B1-E8D4BA19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AC79E-4181-432B-A669-D2F50DD1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5A92D-F762-4629-9E5B-661BB514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26F6-DCC2-4161-9CF9-A0AE2C8E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B44D-2FFF-49E1-906A-B27A9680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88693-A5D7-4190-95C0-1F121A91D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72F33-0E37-41DF-B5FA-525FC5E2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294F8-64CA-435E-963C-B3FC4B8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CB40B-802F-4EAA-BCFF-72E81B79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7B93-B7D9-4D37-9575-64564277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917A0-B064-4AE4-BD33-3A231E9C3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343B-2BBA-4BC0-BCA3-D8352B88F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5B18C-BE2C-453D-9EF4-044FB2F1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54E11-6359-498F-88D6-264F69DB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1FC3-A2FF-4874-9AE2-AC68D8E7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82ED8-4613-4F11-A7A9-63D7DCBA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91EB8-8CF0-4815-8D0E-25D1D40F1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7F0B-A4B6-4125-B630-194FC8B19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56BE8-6304-4D68-BC12-2811E88660AC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94E59-BB57-496B-ACE0-81B925714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C22A-FC5D-4454-8261-3A57555FF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18DF8-EF40-4D68-AAEB-4A726AEC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eeksforgeeks.org/wp-content/uploads/RedBlackTree.p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A0C24EE-6B09-428A-942B-4CE374A38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732FC-F8E2-47CA-90D2-C0F42526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5" y="18997"/>
            <a:ext cx="12192000" cy="683900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B9441DA-1250-4E1B-9405-218931085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2944" y="340777"/>
            <a:ext cx="5729056" cy="97982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gency FB" panose="020B0503020202020204" pitchFamily="34" charset="0"/>
              </a:rPr>
              <a:t>RED </a:t>
            </a:r>
            <a:r>
              <a:rPr lang="en-US" b="1" dirty="0">
                <a:latin typeface="Agency FB" panose="020B0503020202020204" pitchFamily="34" charset="0"/>
              </a:rPr>
              <a:t>BLACK</a:t>
            </a:r>
            <a:r>
              <a:rPr lang="en-US" b="1" dirty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Agency FB" panose="020B0503020202020204" pitchFamily="34" charset="0"/>
              </a:rPr>
              <a:t>TREES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008A2F9-97B9-4365-AE88-1361D1EB27A0}"/>
              </a:ext>
            </a:extLst>
          </p:cNvPr>
          <p:cNvSpPr txBox="1">
            <a:spLocks/>
          </p:cNvSpPr>
          <p:nvPr/>
        </p:nvSpPr>
        <p:spPr>
          <a:xfrm>
            <a:off x="211745" y="5257800"/>
            <a:ext cx="5729056" cy="979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Agency FB" panose="020B0503020202020204" pitchFamily="34" charset="0"/>
              </a:rPr>
              <a:t>Anant </a:t>
            </a:r>
            <a:r>
              <a:rPr lang="en-US" b="1" dirty="0">
                <a:latin typeface="Agency FB" panose="020B0503020202020204" pitchFamily="34" charset="0"/>
              </a:rPr>
              <a:t>Thazhemadam</a:t>
            </a:r>
          </a:p>
          <a:p>
            <a:pPr algn="l"/>
            <a:r>
              <a:rPr lang="en-US" b="1" dirty="0">
                <a:latin typeface="Agency FB" panose="020B0503020202020204" pitchFamily="34" charset="0"/>
              </a:rPr>
              <a:t>Arjun </a:t>
            </a:r>
            <a:r>
              <a:rPr lang="en-US" b="1" dirty="0">
                <a:solidFill>
                  <a:srgbClr val="92D050"/>
                </a:solidFill>
                <a:latin typeface="Agency FB" panose="020B0503020202020204" pitchFamily="34" charset="0"/>
              </a:rPr>
              <a:t>Menon</a:t>
            </a:r>
          </a:p>
        </p:txBody>
      </p:sp>
    </p:spTree>
    <p:extLst>
      <p:ext uri="{BB962C8B-B14F-4D97-AF65-F5344CB8AC3E}">
        <p14:creationId xmlns:p14="http://schemas.microsoft.com/office/powerpoint/2010/main" val="15914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B784-8B6D-47E0-A0FF-23714595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Insertion into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4E0-D11E-4CC9-9CF6-CE70365920C0}"/>
              </a:ext>
            </a:extLst>
          </p:cNvPr>
          <p:cNvSpPr/>
          <p:nvPr/>
        </p:nvSpPr>
        <p:spPr>
          <a:xfrm>
            <a:off x="869971" y="1964251"/>
            <a:ext cx="1089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In Red-Black Trees, for balancing is performed whilst insertion.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A488D-3196-4AFF-8CEC-AA159F5EFB9C}"/>
              </a:ext>
            </a:extLst>
          </p:cNvPr>
          <p:cNvSpPr/>
          <p:nvPr/>
        </p:nvSpPr>
        <p:spPr>
          <a:xfrm>
            <a:off x="869972" y="2583024"/>
            <a:ext cx="10898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first step in insertion is inserting an element like in the ordinary BST.</a:t>
            </a:r>
          </a:p>
          <a:p>
            <a:r>
              <a:rPr lang="en-IN" dirty="0"/>
              <a:t>As per rules, this node is marked Red.</a:t>
            </a:r>
          </a:p>
          <a:p>
            <a:r>
              <a:rPr lang="en-IN" dirty="0"/>
              <a:t>The first node that is entered into the tree will be marked as the ROOT node, and made Black.</a:t>
            </a:r>
          </a:p>
          <a:p>
            <a:endParaRPr lang="en-IN" dirty="0"/>
          </a:p>
          <a:p>
            <a:r>
              <a:rPr lang="en-IN" dirty="0"/>
              <a:t>Next, we check for violations. </a:t>
            </a:r>
            <a:br>
              <a:rPr lang="en-IN" dirty="0"/>
            </a:br>
            <a:r>
              <a:rPr lang="en-IN" dirty="0"/>
              <a:t>(The most obvious violation is of the rule that a red node mustn’t have red children.)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F7C1F-BE5D-40E9-9DC9-18F55566F0B3}"/>
              </a:ext>
            </a:extLst>
          </p:cNvPr>
          <p:cNvSpPr/>
          <p:nvPr/>
        </p:nvSpPr>
        <p:spPr>
          <a:xfrm>
            <a:off x="869972" y="4514816"/>
            <a:ext cx="783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In case a violation is present, we try to balance the tree, using recolouring or by perform rotations.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5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AC8D-8174-477D-9864-87DC0D72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Insertion into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A2CE-0646-4425-A95A-E00365782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3" y="1950269"/>
            <a:ext cx="6711599" cy="45426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DA4644-58E1-41D6-9B2B-30A91B3F74FD}"/>
              </a:ext>
            </a:extLst>
          </p:cNvPr>
          <p:cNvSpPr txBox="1">
            <a:spLocks/>
          </p:cNvSpPr>
          <p:nvPr/>
        </p:nvSpPr>
        <p:spPr>
          <a:xfrm>
            <a:off x="838200" y="1950269"/>
            <a:ext cx="4176863" cy="385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To balance the tree, the new node’s “uncle” is considered. The uncle is the sibling of the parent node of the new node. </a:t>
            </a:r>
          </a:p>
          <a:p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If the Uncle is a Red node, then </a:t>
            </a:r>
            <a:r>
              <a:rPr lang="en-US" sz="1800" dirty="0" err="1">
                <a:latin typeface="+mn-lt"/>
              </a:rPr>
              <a:t>Recolouring</a:t>
            </a:r>
            <a:r>
              <a:rPr lang="en-US" sz="1800" dirty="0">
                <a:latin typeface="+mn-lt"/>
              </a:rPr>
              <a:t> is performed.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If the Uncle is a Black node, then Rotation is performed. There are 4 cases for Rotation.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447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075-BD69-430F-906D-9CE7D07B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Insertion - Recolouring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7271-11CA-4ECE-9A23-F503E935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114"/>
            <a:ext cx="5257800" cy="4989250"/>
          </a:xfrm>
        </p:spPr>
        <p:txBody>
          <a:bodyPr>
            <a:normAutofit/>
          </a:bodyPr>
          <a:lstStyle/>
          <a:p>
            <a:r>
              <a:rPr lang="en-IN" sz="2000" dirty="0"/>
              <a:t>The parent and uncle nodes are first made black nodes.</a:t>
            </a:r>
          </a:p>
          <a:p>
            <a:r>
              <a:rPr lang="en-IN" sz="2000" dirty="0"/>
              <a:t>The grandparent node is made Red node. This ensures there are equal number of Black nodes down every possible path in the tree.</a:t>
            </a:r>
          </a:p>
          <a:p>
            <a:r>
              <a:rPr lang="en-IN" sz="2000" dirty="0"/>
              <a:t>If the grandparent node is the root node, then the grandparent node is made a Black Node.</a:t>
            </a:r>
          </a:p>
          <a:p>
            <a:endParaRPr lang="en-IN" sz="2000" dirty="0"/>
          </a:p>
        </p:txBody>
      </p:sp>
      <p:pic>
        <p:nvPicPr>
          <p:cNvPr id="1026" name="Picture 2" descr="redBlackCase2">
            <a:extLst>
              <a:ext uri="{FF2B5EF4-FFF2-40B4-BE49-F238E27FC236}">
                <a16:creationId xmlns:a16="http://schemas.microsoft.com/office/drawing/2014/main" id="{D7C13E3F-2C3E-478A-8BEE-226974E0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0376"/>
            <a:ext cx="56959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41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08B5-A995-4154-9A98-07AA162A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Insertion - Rotations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862BA-BAD7-45D2-B343-2615C5F8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dirty="0"/>
              <a:t>Left-Left Rotations.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pPr algn="r"/>
            <a:endParaRPr lang="en-IN" dirty="0"/>
          </a:p>
          <a:p>
            <a:pPr marL="0" indent="0" algn="r">
              <a:buNone/>
            </a:pPr>
            <a:endParaRPr lang="en-IN" dirty="0"/>
          </a:p>
          <a:p>
            <a:pPr marL="0" indent="0" algn="r">
              <a:buNone/>
            </a:pPr>
            <a:endParaRPr lang="en-IN" dirty="0"/>
          </a:p>
          <a:p>
            <a:pPr algn="r"/>
            <a:r>
              <a:rPr lang="en-IN" dirty="0"/>
              <a:t>Right-Right Rotations.</a:t>
            </a:r>
          </a:p>
        </p:txBody>
      </p:sp>
      <p:pic>
        <p:nvPicPr>
          <p:cNvPr id="2050" name="Picture 2" descr="redBlackCase3a">
            <a:extLst>
              <a:ext uri="{FF2B5EF4-FFF2-40B4-BE49-F238E27FC236}">
                <a16:creationId xmlns:a16="http://schemas.microsoft.com/office/drawing/2014/main" id="{061C857B-E606-4737-8ADB-D9CD55A6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76" y="1798233"/>
            <a:ext cx="59150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dBlackCase3c">
            <a:extLst>
              <a:ext uri="{FF2B5EF4-FFF2-40B4-BE49-F238E27FC236}">
                <a16:creationId xmlns:a16="http://schemas.microsoft.com/office/drawing/2014/main" id="{5DAEBFCD-F16C-4A9D-A4CA-78927648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29" y="4106053"/>
            <a:ext cx="5623032" cy="255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1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08B5-A995-4154-9A98-07AA162A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Insertion - Rotations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862BA-BAD7-45D2-B343-2615C5F8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dirty="0"/>
              <a:t>Left-Right Rotations.</a:t>
            </a:r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r>
              <a:rPr lang="en-IN" dirty="0"/>
              <a:t>Right-Left Rotations.</a:t>
            </a:r>
          </a:p>
        </p:txBody>
      </p:sp>
      <p:pic>
        <p:nvPicPr>
          <p:cNvPr id="4" name="Picture 4" descr="redBlackCase3b">
            <a:extLst>
              <a:ext uri="{FF2B5EF4-FFF2-40B4-BE49-F238E27FC236}">
                <a16:creationId xmlns:a16="http://schemas.microsoft.com/office/drawing/2014/main" id="{94F289FC-C9F3-44F3-97CA-8192025C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12" y="1689048"/>
            <a:ext cx="5619887" cy="224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dBlackCase3d">
            <a:extLst>
              <a:ext uri="{FF2B5EF4-FFF2-40B4-BE49-F238E27FC236}">
                <a16:creationId xmlns:a16="http://schemas.microsoft.com/office/drawing/2014/main" id="{D21C7C73-CB41-4BAE-AFE9-6B545B3C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30" y="4165046"/>
            <a:ext cx="5143888" cy="22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97C2-3D02-40BF-9AAB-628A6EB0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Deletion from </a:t>
            </a:r>
            <a:r>
              <a:rPr lang="en-US" b="1" dirty="0"/>
              <a:t>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BECD-A65C-46B7-B61A-0D954121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Both recolouring and rotation operations are used to maintain integrity of the RBT after deletion. In insertion, we check the </a:t>
            </a:r>
            <a:r>
              <a:rPr lang="en-IN" sz="2000" dirty="0" err="1"/>
              <a:t>color</a:t>
            </a:r>
            <a:r>
              <a:rPr lang="en-IN" sz="2000" dirty="0"/>
              <a:t> of uncle to maintain balance. In deletion, we check the </a:t>
            </a:r>
            <a:r>
              <a:rPr lang="en-IN" sz="2000" dirty="0" err="1"/>
              <a:t>color</a:t>
            </a:r>
            <a:r>
              <a:rPr lang="en-IN" sz="2000" dirty="0"/>
              <a:t> of the </a:t>
            </a:r>
            <a:r>
              <a:rPr lang="en-IN" sz="2000" b="1" dirty="0"/>
              <a:t>sibling.</a:t>
            </a:r>
          </a:p>
          <a:p>
            <a:pPr marL="0" indent="0" fontAlgn="base">
              <a:buNone/>
            </a:pPr>
            <a:r>
              <a:rPr lang="en-US" sz="2000" dirty="0"/>
              <a:t>The main property that violates after insertion is two consecutive red nodes. In deletion, the main violated property is, change of black height in subtrees; as deletion of a black node may cause reduced black height in one root to leaf path. Note: For a tree of height </a:t>
            </a:r>
            <a:r>
              <a:rPr lang="en-US" sz="2000" i="1" dirty="0"/>
              <a:t>h, </a:t>
            </a:r>
            <a:r>
              <a:rPr lang="en-US" sz="2000" dirty="0"/>
              <a:t>black height = </a:t>
            </a:r>
            <a:r>
              <a:rPr lang="en-US" sz="2000" i="1" dirty="0"/>
              <a:t>h/2.</a:t>
            </a:r>
          </a:p>
          <a:p>
            <a:pPr marL="0" indent="0" fontAlgn="base">
              <a:buNone/>
            </a:pPr>
            <a:r>
              <a:rPr lang="en-US" sz="2000" dirty="0"/>
              <a:t>When a black node is deleted and replaced by a black child, the child is marked as </a:t>
            </a:r>
            <a:r>
              <a:rPr lang="en-US" sz="2000" b="1" i="1" dirty="0"/>
              <a:t>double black</a:t>
            </a:r>
            <a:r>
              <a:rPr lang="en-US" sz="2000" dirty="0"/>
              <a:t>. The main task now becomes to convert this double black to single black.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5809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97C2-3D02-40BF-9AAB-628A6EB0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Deletion from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BECD-A65C-46B7-B61A-0D954121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Consider </a:t>
            </a:r>
            <a:r>
              <a:rPr lang="en-IN" sz="2000" i="1" dirty="0"/>
              <a:t>c </a:t>
            </a:r>
            <a:r>
              <a:rPr lang="en-IN" sz="2000" dirty="0"/>
              <a:t>to be the child node of the node to be deleted, and </a:t>
            </a:r>
            <a:r>
              <a:rPr lang="en-IN" sz="2000" i="1" dirty="0"/>
              <a:t>x </a:t>
            </a:r>
            <a:r>
              <a:rPr lang="en-IN" sz="2000" dirty="0"/>
              <a:t>to be its parent node.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Use the standard BST deletion procedure.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600" dirty="0"/>
              <a:t>For leaf nodes, delete node directly.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600" dirty="0"/>
              <a:t>For nodes with only one child, delete node, and attach child to the parent node.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600" dirty="0"/>
              <a:t>For internal nodes, delete and replace with the </a:t>
            </a:r>
            <a:r>
              <a:rPr lang="en-IN" sz="1600" dirty="0" err="1"/>
              <a:t>inorder</a:t>
            </a:r>
            <a:r>
              <a:rPr lang="en-IN" sz="1600" dirty="0"/>
              <a:t> successor (typically </a:t>
            </a:r>
            <a:r>
              <a:rPr lang="en-IN" sz="1600" dirty="0" err="1"/>
              <a:t>inorder</a:t>
            </a:r>
            <a:r>
              <a:rPr lang="en-IN" sz="1600" dirty="0"/>
              <a:t> successor is used over </a:t>
            </a:r>
            <a:r>
              <a:rPr lang="en-IN" sz="1600" dirty="0" err="1"/>
              <a:t>inorder</a:t>
            </a:r>
            <a:r>
              <a:rPr lang="en-IN" sz="1600" dirty="0"/>
              <a:t> predecessor).2.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Either </a:t>
            </a:r>
            <a:r>
              <a:rPr lang="en-IN" sz="2000" i="1" dirty="0"/>
              <a:t>c</a:t>
            </a:r>
            <a:r>
              <a:rPr lang="en-IN" sz="2000" dirty="0"/>
              <a:t> or </a:t>
            </a:r>
            <a:r>
              <a:rPr lang="en-IN" sz="2000" i="1" dirty="0"/>
              <a:t>x</a:t>
            </a:r>
            <a:r>
              <a:rPr lang="en-IN" sz="2000" dirty="0"/>
              <a:t> are black:</a:t>
            </a:r>
          </a:p>
          <a:p>
            <a:pPr marL="457200" lvl="1" indent="0">
              <a:buNone/>
            </a:pPr>
            <a:r>
              <a:rPr lang="en-US" sz="1600" dirty="0"/>
              <a:t>Mark the replaced child as black. This observes no change in black height.</a:t>
            </a:r>
            <a:endParaRPr lang="en-IN" sz="1100" dirty="0"/>
          </a:p>
        </p:txBody>
      </p:sp>
      <p:pic>
        <p:nvPicPr>
          <p:cNvPr id="4098" name="Picture 2" descr="rbdelete11">
            <a:extLst>
              <a:ext uri="{FF2B5EF4-FFF2-40B4-BE49-F238E27FC236}">
                <a16:creationId xmlns:a16="http://schemas.microsoft.com/office/drawing/2014/main" id="{3CCAB326-84F1-4FDF-B8BB-996FC0E9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676" y="4779590"/>
            <a:ext cx="5232647" cy="18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97C2-3D02-40BF-9AAB-628A6EB0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Deletion from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BECD-A65C-46B7-B61A-0D954121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3761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3. Both </a:t>
            </a:r>
            <a:r>
              <a:rPr lang="en-IN" sz="2000" i="1" dirty="0"/>
              <a:t>c</a:t>
            </a:r>
            <a:r>
              <a:rPr lang="en-IN" sz="2000" dirty="0"/>
              <a:t> and </a:t>
            </a:r>
            <a:r>
              <a:rPr lang="en-IN" sz="2000" i="1" dirty="0"/>
              <a:t>x </a:t>
            </a:r>
            <a:r>
              <a:rPr lang="en-IN" sz="2000" dirty="0"/>
              <a:t>are black nodes.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800" dirty="0"/>
              <a:t>Colour </a:t>
            </a:r>
            <a:r>
              <a:rPr lang="en-IN" sz="1800" i="1" dirty="0"/>
              <a:t>c </a:t>
            </a:r>
            <a:r>
              <a:rPr lang="en-IN" sz="1800" dirty="0"/>
              <a:t> as a double black node. If </a:t>
            </a:r>
            <a:r>
              <a:rPr lang="en-IN" sz="1800" i="1" dirty="0"/>
              <a:t>x </a:t>
            </a:r>
            <a:r>
              <a:rPr lang="en-IN" sz="1800" dirty="0"/>
              <a:t>is a leaf node, then the NULL node is considered to be double black.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800" dirty="0"/>
              <a:t>If </a:t>
            </a:r>
            <a:r>
              <a:rPr lang="en-IN" sz="1800" i="1" dirty="0"/>
              <a:t>c</a:t>
            </a:r>
            <a:r>
              <a:rPr lang="en-IN" sz="1800" dirty="0"/>
              <a:t> becomes ROOT after deletion of </a:t>
            </a:r>
            <a:r>
              <a:rPr lang="en-IN" sz="1800" i="1" dirty="0"/>
              <a:t>x</a:t>
            </a:r>
            <a:r>
              <a:rPr lang="en-IN" sz="1800" dirty="0"/>
              <a:t>, then turn </a:t>
            </a:r>
            <a:r>
              <a:rPr lang="en-IN" sz="1800" dirty="0" err="1"/>
              <a:t>color</a:t>
            </a:r>
            <a:r>
              <a:rPr lang="en-IN" sz="1800" dirty="0"/>
              <a:t> of </a:t>
            </a:r>
            <a:r>
              <a:rPr lang="en-IN" sz="1800" i="1" dirty="0"/>
              <a:t>c</a:t>
            </a:r>
            <a:r>
              <a:rPr lang="en-IN" sz="1800" dirty="0"/>
              <a:t> to black irrespective of it’s present </a:t>
            </a:r>
            <a:r>
              <a:rPr lang="en-IN" sz="1800" dirty="0" err="1"/>
              <a:t>color</a:t>
            </a:r>
            <a:r>
              <a:rPr lang="en-IN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800" dirty="0"/>
              <a:t>Let </a:t>
            </a:r>
            <a:r>
              <a:rPr lang="en-IN" sz="1800" i="1" dirty="0"/>
              <a:t>s</a:t>
            </a:r>
            <a:r>
              <a:rPr lang="en-IN" sz="1800" dirty="0"/>
              <a:t> be the sibling of </a:t>
            </a:r>
            <a:r>
              <a:rPr lang="en-IN" sz="1800" i="1" dirty="0"/>
              <a:t>c.</a:t>
            </a:r>
            <a:r>
              <a:rPr lang="en-IN" sz="1800" dirty="0"/>
              <a:t> </a:t>
            </a:r>
            <a:endParaRPr lang="en-IN" sz="2000" dirty="0"/>
          </a:p>
          <a:p>
            <a:pPr marL="1257300" lvl="2" indent="-342900">
              <a:buFont typeface="Arial" panose="020B0604020202020204" pitchFamily="34" charset="0"/>
              <a:buAutoNum type="alphaLcPeriod"/>
            </a:pPr>
            <a:r>
              <a:rPr lang="en-IN" sz="1800" dirty="0"/>
              <a:t>If</a:t>
            </a:r>
            <a:r>
              <a:rPr lang="en-IN" sz="2400" dirty="0"/>
              <a:t> </a:t>
            </a:r>
            <a:r>
              <a:rPr lang="en-IN" sz="1800" dirty="0"/>
              <a:t>sibling is black; and both it’s children are black, perform recolouring. Recur it for it’s parent, if parent is black too.</a:t>
            </a:r>
            <a:endParaRPr lang="en-IN" sz="1400" dirty="0"/>
          </a:p>
          <a:p>
            <a:pPr marL="1257300" lvl="2" indent="-342900">
              <a:buAutoNum type="alphaLcPeriod"/>
            </a:pPr>
            <a:endParaRPr lang="en-IN" sz="1600" dirty="0"/>
          </a:p>
        </p:txBody>
      </p:sp>
      <p:pic>
        <p:nvPicPr>
          <p:cNvPr id="5122" name="Picture 2" descr="rbdelete12_new">
            <a:extLst>
              <a:ext uri="{FF2B5EF4-FFF2-40B4-BE49-F238E27FC236}">
                <a16:creationId xmlns:a16="http://schemas.microsoft.com/office/drawing/2014/main" id="{09480085-BBA9-4FCE-A680-DFD0F02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585912"/>
            <a:ext cx="4543795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bdelete15">
            <a:extLst>
              <a:ext uri="{FF2B5EF4-FFF2-40B4-BE49-F238E27FC236}">
                <a16:creationId xmlns:a16="http://schemas.microsoft.com/office/drawing/2014/main" id="{95294DA9-EC43-408D-B0DB-214B77CA1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5963"/>
            <a:ext cx="5977631" cy="25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27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97C2-3D02-40BF-9AAB-628A6EB0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Deletion from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BECD-A65C-46B7-B61A-0D954121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3761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b. Perform rotations, if </a:t>
            </a:r>
            <a:r>
              <a:rPr lang="en-IN" sz="2000" i="1" dirty="0"/>
              <a:t>r</a:t>
            </a:r>
            <a:r>
              <a:rPr lang="en-IN" sz="2000" dirty="0"/>
              <a:t> is the child of </a:t>
            </a:r>
            <a:r>
              <a:rPr lang="en-IN" sz="2000" i="1" dirty="0"/>
              <a:t>s, s </a:t>
            </a:r>
            <a:r>
              <a:rPr lang="en-IN" sz="2000" dirty="0"/>
              <a:t>is black, and at least one r is red.</a:t>
            </a:r>
            <a:endParaRPr lang="en-IN" sz="1600" dirty="0"/>
          </a:p>
          <a:p>
            <a:pPr marL="0" indent="0">
              <a:buNone/>
            </a:pPr>
            <a:r>
              <a:rPr lang="en-IN" sz="1800" dirty="0"/>
              <a:t>Again, rotations can be divided into 4 cases as previously observed.</a:t>
            </a:r>
          </a:p>
          <a:p>
            <a:pPr marL="342900" indent="-342900">
              <a:buAutoNum type="arabicPeriod"/>
            </a:pPr>
            <a:r>
              <a:rPr lang="en-IN" sz="1800" dirty="0"/>
              <a:t>L-L  (Mirror of R-R Case shown)</a:t>
            </a:r>
          </a:p>
          <a:p>
            <a:pPr marL="342900" indent="-342900">
              <a:buAutoNum type="arabicPeriod"/>
            </a:pPr>
            <a:r>
              <a:rPr lang="en-IN" sz="1800" dirty="0"/>
              <a:t>R-R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sz="1800" dirty="0"/>
              <a:t>L-R (Mirror of R-L Case shown)</a:t>
            </a:r>
          </a:p>
          <a:p>
            <a:pPr marL="342900" indent="-342900">
              <a:buAutoNum type="arabicPeriod"/>
            </a:pPr>
            <a:r>
              <a:rPr lang="en-IN" sz="1800" dirty="0"/>
              <a:t>R-L</a:t>
            </a:r>
          </a:p>
          <a:p>
            <a:pPr marL="0" indent="0">
              <a:buNone/>
            </a:pPr>
            <a:r>
              <a:rPr lang="en-IN" sz="1800" dirty="0"/>
              <a:t>If parent is red, directly make it black; else, recur.</a:t>
            </a:r>
          </a:p>
        </p:txBody>
      </p:sp>
      <p:pic>
        <p:nvPicPr>
          <p:cNvPr id="6146" name="Picture 2" descr="rbdelete13New">
            <a:extLst>
              <a:ext uri="{FF2B5EF4-FFF2-40B4-BE49-F238E27FC236}">
                <a16:creationId xmlns:a16="http://schemas.microsoft.com/office/drawing/2014/main" id="{FF4800A7-A8B9-4E07-8AF3-4B3FFC4F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752600"/>
            <a:ext cx="56102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bdelete14">
            <a:extLst>
              <a:ext uri="{FF2B5EF4-FFF2-40B4-BE49-F238E27FC236}">
                <a16:creationId xmlns:a16="http://schemas.microsoft.com/office/drawing/2014/main" id="{092DB97D-AB0F-49DD-8C8F-BB5D3384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54" y="3879849"/>
            <a:ext cx="5848350" cy="297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9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97C2-3D02-40BF-9AAB-628A6EB0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Deletion from a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BECD-A65C-46B7-B61A-0D954121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3761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c. If</a:t>
            </a:r>
            <a:r>
              <a:rPr lang="en-IN" sz="2000" i="1" dirty="0"/>
              <a:t> s </a:t>
            </a:r>
            <a:r>
              <a:rPr lang="en-IN" sz="2000" dirty="0"/>
              <a:t>is red, perform a rotation, move the old sibling up, and </a:t>
            </a:r>
            <a:r>
              <a:rPr lang="en-IN" sz="2000" dirty="0" err="1"/>
              <a:t>recolor</a:t>
            </a:r>
            <a:r>
              <a:rPr lang="en-IN" sz="2000" dirty="0"/>
              <a:t> it and the parent.</a:t>
            </a:r>
          </a:p>
          <a:p>
            <a:pPr marL="0" indent="0">
              <a:buNone/>
            </a:pPr>
            <a:r>
              <a:rPr lang="en-IN" sz="2000" dirty="0"/>
              <a:t>New sibling will always be black (rules of RBT).</a:t>
            </a:r>
          </a:p>
          <a:p>
            <a:pPr marL="0" indent="0">
              <a:buNone/>
            </a:pPr>
            <a:r>
              <a:rPr lang="en-IN" sz="2000" dirty="0"/>
              <a:t>This, by rotation, converts the tree into a case that can be solved by a. or b. </a:t>
            </a:r>
          </a:p>
          <a:p>
            <a:pPr marL="0" indent="0">
              <a:buNone/>
            </a:pPr>
            <a:r>
              <a:rPr lang="en-IN" sz="2000" dirty="0"/>
              <a:t>This can be divided into two simple cases.</a:t>
            </a:r>
          </a:p>
          <a:p>
            <a:pPr lvl="1"/>
            <a:r>
              <a:rPr lang="en-IN" sz="1800" dirty="0"/>
              <a:t>Left Case (mirror of the diagram)</a:t>
            </a:r>
          </a:p>
          <a:p>
            <a:pPr lvl="1"/>
            <a:r>
              <a:rPr lang="en-IN" sz="1800" dirty="0"/>
              <a:t>Right Case (represented by diagram)</a:t>
            </a:r>
            <a:endParaRPr lang="en-IN" sz="1400" dirty="0"/>
          </a:p>
        </p:txBody>
      </p:sp>
      <p:pic>
        <p:nvPicPr>
          <p:cNvPr id="7170" name="Picture 2" descr="rbdelete16">
            <a:extLst>
              <a:ext uri="{FF2B5EF4-FFF2-40B4-BE49-F238E27FC236}">
                <a16:creationId xmlns:a16="http://schemas.microsoft.com/office/drawing/2014/main" id="{45DAE66F-FC37-4630-BD94-E7538BCE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69" y="1712830"/>
            <a:ext cx="5745990" cy="395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3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4BE1-0148-43A6-88E2-DF77779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34C554-C031-48B2-9C61-0EAAB635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1484933"/>
            <a:ext cx="1096509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Red-Black Tree is a self-balancing Binary Search Tree (BST) where every node follows following rules.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node has a color either red or black.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of tree is always black.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3) </a:t>
            </a:r>
            <a:r>
              <a:rPr lang="en-US" altLang="en-US" dirty="0">
                <a:latin typeface="Arial" panose="020B0604020202020204" pitchFamily="34" charset="0"/>
              </a:rPr>
              <a:t>A new node is always 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4) </a:t>
            </a:r>
            <a:r>
              <a:rPr lang="en-US" altLang="en-US" dirty="0">
                <a:latin typeface="Arial" panose="020B0604020202020204" pitchFamily="34" charset="0"/>
              </a:rPr>
              <a:t>There are no two adjacent red nodes.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    (A red node cannot have a red parent or red child).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5) </a:t>
            </a:r>
            <a:r>
              <a:rPr lang="en-US" altLang="en-US" dirty="0">
                <a:latin typeface="Arial" panose="020B0604020202020204" pitchFamily="34" charset="0"/>
              </a:rPr>
              <a:t>Every path from a node (including root) to any of its descendant NULL node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    has the same number of black nodes.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6) </a:t>
            </a:r>
            <a:r>
              <a:rPr lang="en-US" altLang="en-US" dirty="0">
                <a:latin typeface="Arial" panose="020B0604020202020204" pitchFamily="34" charset="0"/>
              </a:rPr>
              <a:t>Every NULL node is considered to be black.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RedBlackTree">
            <a:hlinkClick r:id="rId2"/>
            <a:extLst>
              <a:ext uri="{FF2B5EF4-FFF2-40B4-BE49-F238E27FC236}">
                <a16:creationId xmlns:a16="http://schemas.microsoft.com/office/drawing/2014/main" id="{4955B8AD-6EAE-423F-9EB5-F81F7034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92" y="2590800"/>
            <a:ext cx="32480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6B25-CE37-4A7E-8A1F-94C96DFD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SIMULATION</a:t>
            </a:r>
          </a:p>
        </p:txBody>
      </p:sp>
      <p:pic>
        <p:nvPicPr>
          <p:cNvPr id="4" name="rbt">
            <a:hlinkClick r:id="" action="ppaction://media"/>
            <a:extLst>
              <a:ext uri="{FF2B5EF4-FFF2-40B4-BE49-F238E27FC236}">
                <a16:creationId xmlns:a16="http://schemas.microsoft.com/office/drawing/2014/main" id="{5094A87C-6AF5-44DE-878C-9219EC5788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237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7F35A9-5F87-452B-8918-CBE0820ADA09}"/>
              </a:ext>
            </a:extLst>
          </p:cNvPr>
          <p:cNvSpPr txBox="1">
            <a:spLocks/>
          </p:cNvSpPr>
          <p:nvPr/>
        </p:nvSpPr>
        <p:spPr>
          <a:xfrm>
            <a:off x="10154096" y="2614874"/>
            <a:ext cx="1859872" cy="81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Execution</a:t>
            </a:r>
          </a:p>
          <a:p>
            <a:r>
              <a:rPr lang="en-IN" b="1" dirty="0"/>
              <a:t>Snapshots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7F1B15-FFDD-45EE-AB24-BD184046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49" y="0"/>
            <a:ext cx="743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2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7F35A9-5F87-452B-8918-CBE0820ADA09}"/>
              </a:ext>
            </a:extLst>
          </p:cNvPr>
          <p:cNvSpPr txBox="1">
            <a:spLocks/>
          </p:cNvSpPr>
          <p:nvPr/>
        </p:nvSpPr>
        <p:spPr>
          <a:xfrm>
            <a:off x="10154096" y="2614874"/>
            <a:ext cx="1859872" cy="81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Execution</a:t>
            </a:r>
          </a:p>
          <a:p>
            <a:r>
              <a:rPr lang="en-IN" b="1" dirty="0"/>
              <a:t>Snapshots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B7D46-252A-46C1-964D-EFF03A07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92" y="0"/>
            <a:ext cx="7304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7F35A9-5F87-452B-8918-CBE0820ADA09}"/>
              </a:ext>
            </a:extLst>
          </p:cNvPr>
          <p:cNvSpPr txBox="1">
            <a:spLocks/>
          </p:cNvSpPr>
          <p:nvPr/>
        </p:nvSpPr>
        <p:spPr>
          <a:xfrm>
            <a:off x="10154096" y="2614874"/>
            <a:ext cx="1859872" cy="81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Execution</a:t>
            </a:r>
          </a:p>
          <a:p>
            <a:r>
              <a:rPr lang="en-IN" b="1" dirty="0"/>
              <a:t>Snapshots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96DB-5BF6-4774-BA2C-31F81CE1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77" y="0"/>
            <a:ext cx="7312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3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EE-2351-4FFF-8C4B-307B29C4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Real world applications of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Black </a:t>
            </a:r>
            <a:r>
              <a:rPr lang="en-US" b="1" dirty="0">
                <a:solidFill>
                  <a:srgbClr val="92D050"/>
                </a:solidFill>
              </a:rPr>
              <a:t>Tree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7CFB7-57A6-4A8E-BA1A-FE9DC9A7F646}"/>
              </a:ext>
            </a:extLst>
          </p:cNvPr>
          <p:cNvSpPr/>
          <p:nvPr/>
        </p:nvSpPr>
        <p:spPr>
          <a:xfrm>
            <a:off x="923278" y="1681812"/>
            <a:ext cx="1058218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cs typeface="Kalam" panose="02000000000000000000" pitchFamily="2" charset="0"/>
              </a:rPr>
              <a:t>So, we’ve got some Red-Black theory, but where do they find application? </a:t>
            </a:r>
          </a:p>
          <a:p>
            <a:endParaRPr lang="en-IN" sz="2000" dirty="0">
              <a:cs typeface="Kala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cs typeface="Kalam" panose="02000000000000000000" pitchFamily="2" charset="0"/>
              </a:rPr>
              <a:t>The Linux Kernel:</a:t>
            </a:r>
          </a:p>
          <a:p>
            <a:r>
              <a:rPr lang="en-IN" sz="2000" dirty="0">
                <a:solidFill>
                  <a:srgbClr val="FF0000"/>
                </a:solidFill>
                <a:cs typeface="Kalam" panose="02000000000000000000" pitchFamily="2" charset="0"/>
              </a:rPr>
              <a:t>	For example in a process scheduler or for keeping track of the virtual memory segments for 	a process. Virtual memory can be checked on using the command </a:t>
            </a:r>
            <a:r>
              <a:rPr lang="en-IN" sz="2000" dirty="0" err="1">
                <a:solidFill>
                  <a:srgbClr val="FF0000"/>
                </a:solidFill>
                <a:cs typeface="Kalam" panose="02000000000000000000" pitchFamily="2" charset="0"/>
              </a:rPr>
              <a:t>vmstat</a:t>
            </a:r>
            <a:r>
              <a:rPr lang="en-IN" sz="2000" dirty="0">
                <a:solidFill>
                  <a:srgbClr val="FF0000"/>
                </a:solidFill>
                <a:cs typeface="Kalam" panose="02000000000000000000" pitchFamily="2" charset="0"/>
              </a:rPr>
              <a:t>.</a:t>
            </a:r>
          </a:p>
          <a:p>
            <a:endParaRPr lang="en-IN" sz="2000" dirty="0">
              <a:solidFill>
                <a:srgbClr val="C00000"/>
              </a:solidFill>
              <a:cs typeface="Kala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cs typeface="Kalam" panose="02000000000000000000" pitchFamily="2" charset="0"/>
              </a:rPr>
              <a:t>They are also used in map, multimap, multiset from C++ STL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cs typeface="Kala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cs typeface="Kalam" panose="02000000000000000000" pitchFamily="2" charset="0"/>
              </a:rPr>
              <a:t>They are also used in </a:t>
            </a:r>
            <a:r>
              <a:rPr lang="en-IN" sz="2000" dirty="0" err="1">
                <a:cs typeface="Kalam" panose="02000000000000000000" pitchFamily="2" charset="0"/>
              </a:rPr>
              <a:t>java.util.TreeMap</a:t>
            </a:r>
            <a:r>
              <a:rPr lang="en-IN" sz="2000" dirty="0">
                <a:cs typeface="Kalam" panose="02000000000000000000" pitchFamily="2" charset="0"/>
              </a:rPr>
              <a:t> , </a:t>
            </a:r>
            <a:r>
              <a:rPr lang="en-IN" sz="2000" dirty="0" err="1">
                <a:cs typeface="Kalam" panose="02000000000000000000" pitchFamily="2" charset="0"/>
              </a:rPr>
              <a:t>java.util.TreeSet</a:t>
            </a:r>
            <a:r>
              <a:rPr lang="en-IN" sz="2000" dirty="0">
                <a:cs typeface="Kalam" panose="02000000000000000000" pitchFamily="2" charset="0"/>
              </a:rPr>
              <a:t> from Java.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cs typeface="Kala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cs typeface="Kalam" panose="02000000000000000000" pitchFamily="2" charset="0"/>
              </a:rPr>
              <a:t>Algorithmic Application:</a:t>
            </a:r>
          </a:p>
          <a:p>
            <a:r>
              <a:rPr lang="en-IN" sz="2000" dirty="0">
                <a:solidFill>
                  <a:srgbClr val="FF0000"/>
                </a:solidFill>
                <a:cs typeface="Kalam" panose="02000000000000000000" pitchFamily="2" charset="0"/>
              </a:rPr>
              <a:t>	They are used in K-mean clustering algorithm for reducing time complexity. </a:t>
            </a:r>
          </a:p>
          <a:p>
            <a:endParaRPr lang="en-IN" sz="2000" dirty="0">
              <a:solidFill>
                <a:srgbClr val="C00000"/>
              </a:solidFill>
              <a:cs typeface="Kalam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cs typeface="Kalam" panose="02000000000000000000" pitchFamily="2" charset="0"/>
              </a:rPr>
              <a:t>MySQL :</a:t>
            </a:r>
          </a:p>
          <a:p>
            <a:r>
              <a:rPr lang="en-IN" sz="2000" dirty="0">
                <a:cs typeface="Kalam" panose="02000000000000000000" pitchFamily="2" charset="0"/>
              </a:rPr>
              <a:t>	</a:t>
            </a:r>
            <a:r>
              <a:rPr lang="en-IN" sz="2000" dirty="0">
                <a:solidFill>
                  <a:srgbClr val="FF0000"/>
                </a:solidFill>
                <a:cs typeface="Kalam" panose="02000000000000000000" pitchFamily="2" charset="0"/>
              </a:rPr>
              <a:t>MySQL uses Red-Black Trees for managing indexes on tables. </a:t>
            </a:r>
            <a:endParaRPr lang="en-US" sz="2000" dirty="0">
              <a:solidFill>
                <a:srgbClr val="FF0000"/>
              </a:solidFill>
              <a:cs typeface="Kala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2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8062-2462-419F-94A0-93428C10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rgbClr val="92D050"/>
                </a:solidFill>
              </a:rPr>
              <a:t>Trees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84A9-1B9D-4665-9B02-2AC961B01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18779"/>
            <a:ext cx="7227438" cy="17609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Most of the BST operations take </a:t>
            </a:r>
            <a:r>
              <a:rPr lang="en-IN" i="1" dirty="0"/>
              <a:t>O(h)</a:t>
            </a:r>
            <a:r>
              <a:rPr lang="en-IN" dirty="0"/>
              <a:t> time where h is the height of the BST.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5F14D-A110-4115-AA8C-6B0330174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095" y="3211497"/>
            <a:ext cx="8113820" cy="14804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The cost of these operations may become </a:t>
            </a:r>
            <a:r>
              <a:rPr lang="en-IN" i="1" dirty="0"/>
              <a:t>O(n) </a:t>
            </a:r>
            <a:r>
              <a:rPr lang="en-IN" dirty="0"/>
              <a:t>for a skewed Binary tree.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If we make sure that height of the tree remains </a:t>
            </a:r>
            <a:r>
              <a:rPr lang="en-IN" i="1" dirty="0"/>
              <a:t>O(</a:t>
            </a:r>
            <a:r>
              <a:rPr lang="en-IN" i="1" dirty="0" err="1"/>
              <a:t>logn</a:t>
            </a:r>
            <a:r>
              <a:rPr lang="en-IN" i="1" dirty="0"/>
              <a:t>) </a:t>
            </a:r>
            <a:r>
              <a:rPr lang="en-IN" dirty="0"/>
              <a:t>after every insertion and deletion, then we can guarantee an upper bound of </a:t>
            </a:r>
            <a:r>
              <a:rPr lang="en-IN" i="1" dirty="0"/>
              <a:t>O(</a:t>
            </a:r>
            <a:r>
              <a:rPr lang="en-IN" i="1" dirty="0" err="1"/>
              <a:t>Logn</a:t>
            </a:r>
            <a:r>
              <a:rPr lang="en-IN" i="1" dirty="0"/>
              <a:t>) </a:t>
            </a:r>
            <a:r>
              <a:rPr lang="en-IN" dirty="0"/>
              <a:t>for all these operations. </a:t>
            </a:r>
            <a:endParaRPr lang="en-US" dirty="0"/>
          </a:p>
        </p:txBody>
      </p:sp>
      <p:pic>
        <p:nvPicPr>
          <p:cNvPr id="2050" name="Picture 2" descr="Image result for red black trees">
            <a:extLst>
              <a:ext uri="{FF2B5EF4-FFF2-40B4-BE49-F238E27FC236}">
                <a16:creationId xmlns:a16="http://schemas.microsoft.com/office/drawing/2014/main" id="{B9EF829E-88D2-41C3-B822-58C2766C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95" y="1577050"/>
            <a:ext cx="2562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4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C85B49-1469-4503-A0F0-2627D4469BA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rgbClr val="92D050"/>
                </a:solidFill>
              </a:rPr>
              <a:t>Trees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FF636-CB14-455E-B7BA-D0507349D7D2}"/>
              </a:ext>
            </a:extLst>
          </p:cNvPr>
          <p:cNvSpPr txBox="1">
            <a:spLocks/>
          </p:cNvSpPr>
          <p:nvPr/>
        </p:nvSpPr>
        <p:spPr>
          <a:xfrm>
            <a:off x="838200" y="2572520"/>
            <a:ext cx="7808651" cy="3260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/>
              <a:t>AVL Trees also take O(</a:t>
            </a:r>
            <a:r>
              <a:rPr lang="en-IN" dirty="0" err="1"/>
              <a:t>logN</a:t>
            </a:r>
            <a:r>
              <a:rPr lang="en-IN" dirty="0"/>
              <a:t>) time complexity, generally speaking. 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However, Red Black Trees provide the added benefit of easier balancing and rebalancing for inputs, since it is not necessarily always height-balanced in nature, and doesn’t always require rotations.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Note: This can also be interpreted as Red Black Trees may be AVL Trees too, but aren’t always AVL Trees.</a:t>
            </a:r>
          </a:p>
        </p:txBody>
      </p:sp>
      <p:pic>
        <p:nvPicPr>
          <p:cNvPr id="7" name="Picture 2" descr="Image result for red black trees">
            <a:extLst>
              <a:ext uri="{FF2B5EF4-FFF2-40B4-BE49-F238E27FC236}">
                <a16:creationId xmlns:a16="http://schemas.microsoft.com/office/drawing/2014/main" id="{D0AC97B2-A30A-4BDB-B988-E750825F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95" y="1577050"/>
            <a:ext cx="2562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4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FCCA1-4D68-4655-829C-BC21D5F4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7" y="478099"/>
            <a:ext cx="1148715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0657D-6BC1-4F42-ACF3-03DE15238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" y="1811799"/>
            <a:ext cx="12192000" cy="45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2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5A6D-ABE5-431B-847C-A807699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ADT Representation -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B746-ACC8-497A-B0EE-9C979EC0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272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/>
              <a:t>Red Black Trees can be represented using nodes that have the following characteristics :</a:t>
            </a:r>
          </a:p>
          <a:p>
            <a:pPr marL="0" indent="0">
              <a:buNone/>
            </a:pPr>
            <a:r>
              <a:rPr lang="en-IN" dirty="0" err="1"/>
              <a:t>enum</a:t>
            </a:r>
            <a:r>
              <a:rPr lang="en-IN" dirty="0"/>
              <a:t> COLOR  //Color for each node. Color can be represented using a character as well.</a:t>
            </a:r>
          </a:p>
          <a:p>
            <a:pPr marL="0" indent="0">
              <a:buNone/>
            </a:pPr>
            <a:r>
              <a:rPr lang="en-IN" dirty="0"/>
              <a:t>{Red,    Black};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/>
              <a:t>typedef struct </a:t>
            </a:r>
            <a:r>
              <a:rPr lang="en-IN" dirty="0" err="1"/>
              <a:t>tree_node</a:t>
            </a:r>
            <a:r>
              <a:rPr lang="en-IN" dirty="0"/>
              <a:t>    //Node in RBT.</a:t>
            </a:r>
          </a:p>
          <a:p>
            <a:pPr marL="0" indent="0">
              <a:buNone/>
            </a:pPr>
            <a:r>
              <a:rPr lang="en-IN" dirty="0"/>
              <a:t>{    int data;</a:t>
            </a:r>
          </a:p>
          <a:p>
            <a:pPr marL="0" indent="0">
              <a:buNone/>
            </a:pPr>
            <a:r>
              <a:rPr lang="en-IN" dirty="0"/>
              <a:t>    struct </a:t>
            </a:r>
            <a:r>
              <a:rPr lang="en-IN" dirty="0" err="1"/>
              <a:t>tree_node</a:t>
            </a:r>
            <a:r>
              <a:rPr lang="en-IN" dirty="0"/>
              <a:t> *right;	//Left Child Pointer.</a:t>
            </a:r>
          </a:p>
          <a:p>
            <a:pPr marL="0" indent="0">
              <a:buNone/>
            </a:pPr>
            <a:r>
              <a:rPr lang="en-IN" dirty="0"/>
              <a:t>    struct </a:t>
            </a:r>
            <a:r>
              <a:rPr lang="en-IN" dirty="0" err="1"/>
              <a:t>tree_node</a:t>
            </a:r>
            <a:r>
              <a:rPr lang="en-IN" dirty="0"/>
              <a:t> *left;	//Right Child Pointer.</a:t>
            </a:r>
          </a:p>
          <a:p>
            <a:pPr marL="0" indent="0">
              <a:buNone/>
            </a:pPr>
            <a:r>
              <a:rPr lang="en-IN" dirty="0"/>
              <a:t>    struct </a:t>
            </a:r>
            <a:r>
              <a:rPr lang="en-IN" dirty="0" err="1"/>
              <a:t>tree_node</a:t>
            </a:r>
            <a:r>
              <a:rPr lang="en-IN" dirty="0"/>
              <a:t> *parent;	//Parent Pointer.</a:t>
            </a:r>
          </a:p>
          <a:p>
            <a:pPr marL="0" indent="0">
              <a:buNone/>
            </a:pPr>
            <a:r>
              <a:rPr lang="en-IN" dirty="0"/>
              <a:t>    </a:t>
            </a:r>
            <a:r>
              <a:rPr lang="en-IN" dirty="0" err="1"/>
              <a:t>enum</a:t>
            </a:r>
            <a:r>
              <a:rPr lang="en-IN" dirty="0"/>
              <a:t> COLOR </a:t>
            </a:r>
            <a:r>
              <a:rPr lang="en-IN" dirty="0" err="1"/>
              <a:t>color</a:t>
            </a:r>
            <a:r>
              <a:rPr lang="en-IN" dirty="0"/>
              <a:t>;		//Color.</a:t>
            </a:r>
          </a:p>
          <a:p>
            <a:pPr marL="0" indent="0">
              <a:buNone/>
            </a:pPr>
            <a:r>
              <a:rPr lang="en-IN" dirty="0"/>
              <a:t>} </a:t>
            </a:r>
            <a:r>
              <a:rPr lang="en-IN" dirty="0" err="1"/>
              <a:t>tree_node</a:t>
            </a:r>
            <a:r>
              <a:rPr lang="en-IN" dirty="0"/>
              <a:t>;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/>
              <a:t>typedef struct </a:t>
            </a:r>
            <a:r>
              <a:rPr lang="en-IN" dirty="0" err="1"/>
              <a:t>red_black_tree</a:t>
            </a:r>
            <a:r>
              <a:rPr lang="en-IN" dirty="0"/>
              <a:t>   //Red Black Tree.</a:t>
            </a:r>
          </a:p>
          <a:p>
            <a:pPr marL="0" indent="0">
              <a:buNone/>
            </a:pPr>
            <a:r>
              <a:rPr lang="en-IN" dirty="0"/>
              <a:t>{    </a:t>
            </a:r>
            <a:r>
              <a:rPr lang="en-IN" dirty="0" err="1"/>
              <a:t>tree_node</a:t>
            </a:r>
            <a:r>
              <a:rPr lang="en-IN" dirty="0"/>
              <a:t> *root;	//ROOT Node.</a:t>
            </a:r>
          </a:p>
          <a:p>
            <a:pPr marL="0" indent="0">
              <a:buNone/>
            </a:pPr>
            <a:r>
              <a:rPr lang="en-IN" dirty="0"/>
              <a:t>    </a:t>
            </a:r>
            <a:r>
              <a:rPr lang="en-IN" dirty="0" err="1"/>
              <a:t>tree_node</a:t>
            </a:r>
            <a:r>
              <a:rPr lang="en-IN" dirty="0"/>
              <a:t> *NIL;	//NIL (NULL) nodes for newly inserted nodes.</a:t>
            </a:r>
          </a:p>
          <a:p>
            <a:pPr marL="0" indent="0">
              <a:buNone/>
            </a:pPr>
            <a:r>
              <a:rPr lang="en-IN" dirty="0"/>
              <a:t>} </a:t>
            </a:r>
            <a:r>
              <a:rPr lang="en-IN" dirty="0" err="1"/>
              <a:t>red_black_tree</a:t>
            </a:r>
            <a:r>
              <a:rPr lang="en-IN" dirty="0"/>
              <a:t>;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77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5A6D-ABE5-431B-847C-A807699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ADT Representation – Operations/Functions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B746-ACC8-497A-B0EE-9C979EC0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Red Black Trees have the following basic operations performed on them :</a:t>
            </a:r>
          </a:p>
          <a:p>
            <a:r>
              <a:rPr lang="en-IN" dirty="0"/>
              <a:t>Insertion</a:t>
            </a:r>
          </a:p>
          <a:p>
            <a:pPr lvl="1"/>
            <a:r>
              <a:rPr lang="en-IN" dirty="0"/>
              <a:t>After Insertion, </a:t>
            </a:r>
            <a:r>
              <a:rPr lang="en-IN" dirty="0" err="1"/>
              <a:t>color</a:t>
            </a:r>
            <a:r>
              <a:rPr lang="en-IN" dirty="0"/>
              <a:t>-based rule sorting is performed.</a:t>
            </a:r>
          </a:p>
          <a:p>
            <a:r>
              <a:rPr lang="en-IN" dirty="0"/>
              <a:t>Deletion</a:t>
            </a:r>
          </a:p>
          <a:p>
            <a:pPr lvl="1"/>
            <a:r>
              <a:rPr lang="en-IN" dirty="0"/>
              <a:t>After Insertion, </a:t>
            </a:r>
            <a:r>
              <a:rPr lang="en-IN" dirty="0" err="1"/>
              <a:t>color</a:t>
            </a:r>
            <a:r>
              <a:rPr lang="en-IN" dirty="0"/>
              <a:t>-based rule sorting is performed.</a:t>
            </a:r>
          </a:p>
          <a:p>
            <a:r>
              <a:rPr lang="en-IN" dirty="0"/>
              <a:t>Traversal</a:t>
            </a:r>
          </a:p>
          <a:p>
            <a:pPr lvl="1"/>
            <a:r>
              <a:rPr lang="en-IN" dirty="0" err="1"/>
              <a:t>Inorder</a:t>
            </a:r>
            <a:endParaRPr lang="en-IN" dirty="0"/>
          </a:p>
          <a:p>
            <a:pPr lvl="1"/>
            <a:r>
              <a:rPr lang="en-IN" dirty="0" err="1"/>
              <a:t>Postorder</a:t>
            </a:r>
            <a:endParaRPr lang="en-IN" dirty="0"/>
          </a:p>
          <a:p>
            <a:pPr lvl="1"/>
            <a:r>
              <a:rPr lang="en-IN" dirty="0" err="1"/>
              <a:t>Preorder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08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76BB-79F0-4998-9655-74EB81F3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Functions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E47E-75E3-44E9-8165-10A911E01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827"/>
            <a:ext cx="10515600" cy="4351338"/>
          </a:xfrm>
        </p:spPr>
        <p:txBody>
          <a:bodyPr>
            <a:noAutofit/>
          </a:bodyPr>
          <a:lstStyle/>
          <a:p>
            <a:r>
              <a:rPr lang="en-IN" sz="1600" dirty="0" err="1"/>
              <a:t>tree_node</a:t>
            </a:r>
            <a:r>
              <a:rPr lang="en-IN" sz="1600" dirty="0"/>
              <a:t> *minimum(</a:t>
            </a:r>
            <a:r>
              <a:rPr lang="en-IN" sz="1600" dirty="0" err="1"/>
              <a:t>red_black_tree</a:t>
            </a:r>
            <a:r>
              <a:rPr lang="en-IN" sz="1600" dirty="0"/>
              <a:t> *t, </a:t>
            </a:r>
            <a:r>
              <a:rPr lang="en-IN" sz="1600" dirty="0" err="1"/>
              <a:t>tree_node</a:t>
            </a:r>
            <a:r>
              <a:rPr lang="en-IN" sz="1600" dirty="0"/>
              <a:t> *x); //Minimum node</a:t>
            </a:r>
          </a:p>
          <a:p>
            <a:pPr marL="0" indent="0">
              <a:buNone/>
            </a:pPr>
            <a:r>
              <a:rPr lang="en-IN" sz="1600" dirty="0"/>
              <a:t>	- returns the minimum node in the subtree with x as the root node.</a:t>
            </a:r>
          </a:p>
          <a:p>
            <a:r>
              <a:rPr lang="en-IN" sz="1600" dirty="0" err="1"/>
              <a:t>tree_node</a:t>
            </a:r>
            <a:r>
              <a:rPr lang="en-IN" sz="1600" dirty="0"/>
              <a:t> *</a:t>
            </a:r>
            <a:r>
              <a:rPr lang="en-IN" sz="1600" dirty="0" err="1"/>
              <a:t>new_tree_node</a:t>
            </a:r>
            <a:r>
              <a:rPr lang="en-IN" sz="1600" dirty="0"/>
              <a:t>(int data);  //Initialize new node.</a:t>
            </a:r>
          </a:p>
          <a:p>
            <a:pPr marL="0" indent="0">
              <a:buNone/>
            </a:pPr>
            <a:r>
              <a:rPr lang="en-IN" sz="1600" dirty="0"/>
              <a:t>	- initializes a new tree node, with </a:t>
            </a:r>
            <a:r>
              <a:rPr lang="en-IN" sz="1600" dirty="0" err="1"/>
              <a:t>color</a:t>
            </a:r>
            <a:r>
              <a:rPr lang="en-IN" sz="1600" dirty="0"/>
              <a:t> = Red, user specified data and NULL links.</a:t>
            </a:r>
          </a:p>
          <a:p>
            <a:r>
              <a:rPr lang="en-IN" sz="1600" dirty="0" err="1"/>
              <a:t>red_black_tree</a:t>
            </a:r>
            <a:r>
              <a:rPr lang="en-IN" sz="1600" dirty="0"/>
              <a:t> *</a:t>
            </a:r>
            <a:r>
              <a:rPr lang="en-IN" sz="1600" dirty="0" err="1"/>
              <a:t>new_red_black_tree</a:t>
            </a:r>
            <a:r>
              <a:rPr lang="en-IN" sz="1600" dirty="0"/>
              <a:t>();    //Initialize new Red-Black Tree.</a:t>
            </a:r>
          </a:p>
          <a:p>
            <a:pPr marL="0" indent="0">
              <a:buNone/>
            </a:pPr>
            <a:r>
              <a:rPr lang="en-IN" sz="1600" dirty="0"/>
              <a:t>	- initializes a new tree itself</a:t>
            </a:r>
          </a:p>
          <a:p>
            <a:r>
              <a:rPr lang="en-IN" sz="1600" dirty="0"/>
              <a:t>void </a:t>
            </a:r>
            <a:r>
              <a:rPr lang="en-IN" sz="1600" dirty="0" err="1"/>
              <a:t>left_rotate</a:t>
            </a:r>
            <a:r>
              <a:rPr lang="en-IN" sz="1600" dirty="0"/>
              <a:t>(</a:t>
            </a:r>
            <a:r>
              <a:rPr lang="en-IN" sz="1600" dirty="0" err="1"/>
              <a:t>red_black_tree</a:t>
            </a:r>
            <a:r>
              <a:rPr lang="en-IN" sz="1600" dirty="0"/>
              <a:t> *t, </a:t>
            </a:r>
            <a:r>
              <a:rPr lang="en-IN" sz="1600" dirty="0" err="1"/>
              <a:t>tree_node</a:t>
            </a:r>
            <a:r>
              <a:rPr lang="en-IN" sz="1600" dirty="0"/>
              <a:t> *x);	//Left side rotation operations</a:t>
            </a:r>
          </a:p>
          <a:p>
            <a:pPr marL="0" indent="0">
              <a:buNone/>
            </a:pPr>
            <a:r>
              <a:rPr lang="en-IN" sz="1600" dirty="0"/>
              <a:t>	- </a:t>
            </a:r>
            <a:r>
              <a:rPr lang="en-IN" sz="1600" dirty="0" err="1"/>
              <a:t>left_rotate</a:t>
            </a:r>
            <a:r>
              <a:rPr lang="en-IN" sz="1600" dirty="0"/>
              <a:t> is utilized for all rotations that are to be done, when an operation is performed on a left child.</a:t>
            </a:r>
          </a:p>
          <a:p>
            <a:r>
              <a:rPr lang="en-IN" sz="1600" dirty="0"/>
              <a:t>void </a:t>
            </a:r>
            <a:r>
              <a:rPr lang="en-IN" sz="1600" dirty="0" err="1"/>
              <a:t>right_rotate</a:t>
            </a:r>
            <a:r>
              <a:rPr lang="en-IN" sz="1600" dirty="0"/>
              <a:t>(</a:t>
            </a:r>
            <a:r>
              <a:rPr lang="en-IN" sz="1600" dirty="0" err="1"/>
              <a:t>red_black_tree</a:t>
            </a:r>
            <a:r>
              <a:rPr lang="en-IN" sz="1600" dirty="0"/>
              <a:t> *t, </a:t>
            </a:r>
            <a:r>
              <a:rPr lang="en-IN" sz="1600" dirty="0" err="1"/>
              <a:t>tree_node</a:t>
            </a:r>
            <a:r>
              <a:rPr lang="en-IN" sz="1600" dirty="0"/>
              <a:t> *x);//Right side rotation operations</a:t>
            </a:r>
          </a:p>
          <a:p>
            <a:pPr marL="0" indent="0">
              <a:buNone/>
            </a:pPr>
            <a:r>
              <a:rPr lang="en-IN" sz="1600" dirty="0"/>
              <a:t>	- </a:t>
            </a:r>
            <a:r>
              <a:rPr lang="en-IN" sz="1600" dirty="0" err="1"/>
              <a:t>right_rotate</a:t>
            </a:r>
            <a:r>
              <a:rPr lang="en-IN" sz="1600" dirty="0"/>
              <a:t> is utilized for all rotations that are to be done, when an operation is performed on a right 	child.</a:t>
            </a:r>
          </a:p>
          <a:p>
            <a:r>
              <a:rPr lang="en-IN" sz="1600" dirty="0"/>
              <a:t>void </a:t>
            </a:r>
            <a:r>
              <a:rPr lang="en-IN" sz="1600" dirty="0" err="1"/>
              <a:t>insertion_fixup</a:t>
            </a:r>
            <a:r>
              <a:rPr lang="en-IN" sz="1600" dirty="0"/>
              <a:t>(</a:t>
            </a:r>
            <a:r>
              <a:rPr lang="en-IN" sz="1600" dirty="0" err="1"/>
              <a:t>red_black_tree</a:t>
            </a:r>
            <a:r>
              <a:rPr lang="en-IN" sz="1600" dirty="0"/>
              <a:t> *t, </a:t>
            </a:r>
            <a:r>
              <a:rPr lang="en-IN" sz="1600" dirty="0" err="1"/>
              <a:t>tree_node</a:t>
            </a:r>
            <a:r>
              <a:rPr lang="en-IN" sz="1600" dirty="0"/>
              <a:t> *z); //Fixing </a:t>
            </a:r>
            <a:r>
              <a:rPr lang="en-IN" sz="1600" dirty="0" err="1"/>
              <a:t>color</a:t>
            </a:r>
            <a:r>
              <a:rPr lang="en-IN" sz="1600" dirty="0"/>
              <a:t> integrity w.r.t rules</a:t>
            </a:r>
          </a:p>
          <a:p>
            <a:pPr marL="0" indent="0">
              <a:buNone/>
            </a:pPr>
            <a:r>
              <a:rPr lang="en-IN" sz="1600" dirty="0"/>
              <a:t>	- </a:t>
            </a:r>
            <a:r>
              <a:rPr lang="en-IN" sz="1600" dirty="0" err="1"/>
              <a:t>rb_insertion_fixup</a:t>
            </a:r>
            <a:r>
              <a:rPr lang="en-IN" sz="1600" dirty="0"/>
              <a:t> is used to fix the </a:t>
            </a:r>
            <a:r>
              <a:rPr lang="en-IN" sz="1600" dirty="0" err="1"/>
              <a:t>color</a:t>
            </a:r>
            <a:r>
              <a:rPr lang="en-IN" sz="1600" dirty="0"/>
              <a:t> integrity of the tree, after a deletion takes place.</a:t>
            </a:r>
          </a:p>
          <a:p>
            <a:r>
              <a:rPr lang="en-IN" sz="1600" dirty="0"/>
              <a:t> void insert(</a:t>
            </a:r>
            <a:r>
              <a:rPr lang="en-IN" sz="1600" dirty="0" err="1"/>
              <a:t>red_black_tree</a:t>
            </a:r>
            <a:r>
              <a:rPr lang="en-IN" sz="1600" dirty="0"/>
              <a:t> *t, int </a:t>
            </a:r>
            <a:r>
              <a:rPr lang="en-IN" sz="1600" dirty="0" err="1"/>
              <a:t>val</a:t>
            </a:r>
            <a:r>
              <a:rPr lang="en-IN" sz="1600" dirty="0"/>
              <a:t>);	//Insertion into RBT</a:t>
            </a:r>
          </a:p>
          <a:p>
            <a:pPr marL="0" indent="0">
              <a:buNone/>
            </a:pPr>
            <a:r>
              <a:rPr lang="en-IN" sz="1600" dirty="0"/>
              <a:t>	- insert is called to insert a node into the tree, with a value that doesn’t already exist in the tree.</a:t>
            </a:r>
          </a:p>
          <a:p>
            <a:endParaRPr lang="en-IN" sz="1600" dirty="0"/>
          </a:p>
          <a:p>
            <a:pPr marL="0" indent="0">
              <a:buNone/>
            </a:pPr>
            <a:br>
              <a:rPr lang="en-IN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8012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76BB-79F0-4998-9655-74EB81F3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Functions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E47E-75E3-44E9-8165-10A911E01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778"/>
            <a:ext cx="10515600" cy="4900473"/>
          </a:xfrm>
        </p:spPr>
        <p:txBody>
          <a:bodyPr>
            <a:normAutofit fontScale="92500" lnSpcReduction="10000"/>
          </a:bodyPr>
          <a:lstStyle/>
          <a:p>
            <a:r>
              <a:rPr lang="en-IN" sz="1800" dirty="0"/>
              <a:t>void </a:t>
            </a:r>
            <a:r>
              <a:rPr lang="en-IN" sz="1800" dirty="0" err="1"/>
              <a:t>rb_transplant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*u, </a:t>
            </a:r>
            <a:r>
              <a:rPr lang="en-IN" sz="1800" dirty="0" err="1"/>
              <a:t>tree_node</a:t>
            </a:r>
            <a:r>
              <a:rPr lang="en-IN" sz="1800" dirty="0"/>
              <a:t> *v);      //Transplanting node after operation</a:t>
            </a:r>
          </a:p>
          <a:p>
            <a:pPr marL="0" indent="0">
              <a:buNone/>
            </a:pPr>
            <a:r>
              <a:rPr lang="en-IN" sz="1800" dirty="0"/>
              <a:t>	- </a:t>
            </a:r>
            <a:r>
              <a:rPr lang="en-IN" sz="1800" dirty="0" err="1"/>
              <a:t>rb_transplant</a:t>
            </a:r>
            <a:r>
              <a:rPr lang="en-IN" sz="1800" dirty="0"/>
              <a:t> is used to transplant node v, and its respective subtree(s) to the position of node u</a:t>
            </a:r>
            <a:endParaRPr lang="en-IN" sz="1400" dirty="0"/>
          </a:p>
          <a:p>
            <a:r>
              <a:rPr lang="en-IN" sz="1800" dirty="0"/>
              <a:t>void </a:t>
            </a:r>
            <a:r>
              <a:rPr lang="en-IN" sz="1800" dirty="0" err="1"/>
              <a:t>rb_delete_fixup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*x);    //Fixing </a:t>
            </a:r>
            <a:r>
              <a:rPr lang="en-IN" sz="1800" dirty="0" err="1"/>
              <a:t>color</a:t>
            </a:r>
            <a:r>
              <a:rPr lang="en-IN" sz="1800" dirty="0"/>
              <a:t> integrity w.r.t rules</a:t>
            </a:r>
          </a:p>
          <a:p>
            <a:pPr marL="0" indent="0">
              <a:buNone/>
            </a:pPr>
            <a:r>
              <a:rPr lang="en-IN" sz="1800" dirty="0"/>
              <a:t>	- </a:t>
            </a:r>
            <a:r>
              <a:rPr lang="en-IN" sz="1800" dirty="0" err="1"/>
              <a:t>rb_delete_fixup</a:t>
            </a:r>
            <a:r>
              <a:rPr lang="en-IN" sz="1800" dirty="0"/>
              <a:t> is used to fix the </a:t>
            </a:r>
            <a:r>
              <a:rPr lang="en-IN" sz="1800" dirty="0" err="1"/>
              <a:t>color</a:t>
            </a:r>
            <a:r>
              <a:rPr lang="en-IN" sz="1800" dirty="0"/>
              <a:t> integrity of the tree, after a deletion takes place.</a:t>
            </a:r>
          </a:p>
          <a:p>
            <a:r>
              <a:rPr lang="en-IN" sz="1800" dirty="0"/>
              <a:t>void </a:t>
            </a:r>
            <a:r>
              <a:rPr lang="en-IN" sz="1800" dirty="0" err="1"/>
              <a:t>rb_delete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*z);	//Actual deletion takes place</a:t>
            </a:r>
          </a:p>
          <a:p>
            <a:pPr marL="0" indent="0">
              <a:buNone/>
            </a:pPr>
            <a:r>
              <a:rPr lang="en-IN" sz="1800" dirty="0"/>
              <a:t>	- </a:t>
            </a:r>
            <a:r>
              <a:rPr lang="en-IN" sz="1800" dirty="0" err="1"/>
              <a:t>rb_delete</a:t>
            </a:r>
            <a:r>
              <a:rPr lang="en-IN" sz="1800" dirty="0"/>
              <a:t> has the node that is to be deleted passed to it. Deletion of node takes place; and node 	links are restructured.</a:t>
            </a:r>
          </a:p>
          <a:p>
            <a:r>
              <a:rPr lang="en-IN" sz="1800" dirty="0"/>
              <a:t>void delete (</a:t>
            </a:r>
            <a:r>
              <a:rPr lang="en-IN" sz="1800" dirty="0" err="1"/>
              <a:t>red_black_tree</a:t>
            </a:r>
            <a:r>
              <a:rPr lang="en-IN" sz="1800" dirty="0"/>
              <a:t> *t, int </a:t>
            </a:r>
            <a:r>
              <a:rPr lang="en-IN" sz="1800" dirty="0" err="1"/>
              <a:t>val</a:t>
            </a:r>
            <a:r>
              <a:rPr lang="en-IN" sz="1800" dirty="0"/>
              <a:t>);	//Delete a node</a:t>
            </a:r>
          </a:p>
          <a:p>
            <a:pPr marL="0" indent="0">
              <a:buNone/>
            </a:pPr>
            <a:r>
              <a:rPr lang="en-IN" sz="1800" dirty="0"/>
              <a:t>	- delete is called to delete a node; if present in the tree.</a:t>
            </a:r>
          </a:p>
          <a:p>
            <a:r>
              <a:rPr lang="en-IN" sz="1800" dirty="0"/>
              <a:t>int search(</a:t>
            </a:r>
            <a:r>
              <a:rPr lang="en-IN" sz="1800" dirty="0" err="1"/>
              <a:t>red_black_tree</a:t>
            </a:r>
            <a:r>
              <a:rPr lang="en-IN" sz="1800" dirty="0"/>
              <a:t> *t, int </a:t>
            </a:r>
            <a:r>
              <a:rPr lang="en-IN" sz="1800" dirty="0" err="1"/>
              <a:t>val</a:t>
            </a:r>
            <a:r>
              <a:rPr lang="en-IN" sz="1800" dirty="0"/>
              <a:t>);		//Presence of element in a tree.</a:t>
            </a:r>
          </a:p>
          <a:p>
            <a:pPr marL="0" indent="0">
              <a:buNone/>
            </a:pPr>
            <a:r>
              <a:rPr lang="en-IN" sz="1800" dirty="0"/>
              <a:t>	- returns 0 if element is absent in tree, 1 if element is present in tree.</a:t>
            </a:r>
          </a:p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void </a:t>
            </a:r>
            <a:r>
              <a:rPr lang="en-IN" sz="1800" dirty="0" err="1"/>
              <a:t>inorder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*n);		//</a:t>
            </a:r>
            <a:r>
              <a:rPr lang="en-IN" sz="1800" dirty="0" err="1"/>
              <a:t>Inorder</a:t>
            </a:r>
            <a:r>
              <a:rPr lang="en-IN" sz="1800" dirty="0"/>
              <a:t> Traversal</a:t>
            </a:r>
          </a:p>
          <a:p>
            <a:r>
              <a:rPr lang="en-IN" sz="1800" dirty="0"/>
              <a:t>void </a:t>
            </a:r>
            <a:r>
              <a:rPr lang="en-IN" sz="1800" dirty="0" err="1"/>
              <a:t>postorder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*n);		//</a:t>
            </a:r>
            <a:r>
              <a:rPr lang="en-IN" sz="1800" dirty="0" err="1"/>
              <a:t>Postorder</a:t>
            </a:r>
            <a:r>
              <a:rPr lang="en-IN" sz="1800" dirty="0"/>
              <a:t> Traversal</a:t>
            </a:r>
          </a:p>
          <a:p>
            <a:r>
              <a:rPr lang="en-IN" sz="1800" dirty="0"/>
              <a:t>void </a:t>
            </a:r>
            <a:r>
              <a:rPr lang="en-IN" sz="1800" dirty="0" err="1"/>
              <a:t>preorder</a:t>
            </a:r>
            <a:r>
              <a:rPr lang="en-IN" sz="1800" dirty="0"/>
              <a:t>(</a:t>
            </a:r>
            <a:r>
              <a:rPr lang="en-IN" sz="1800" dirty="0" err="1"/>
              <a:t>red_black_tree</a:t>
            </a:r>
            <a:r>
              <a:rPr lang="en-IN" sz="1800" dirty="0"/>
              <a:t> *t, </a:t>
            </a:r>
            <a:r>
              <a:rPr lang="en-IN" sz="1800" dirty="0" err="1"/>
              <a:t>tree_node</a:t>
            </a:r>
            <a:r>
              <a:rPr lang="en-IN" sz="1800" dirty="0"/>
              <a:t> *n);		//</a:t>
            </a:r>
            <a:r>
              <a:rPr lang="en-IN" sz="1800" dirty="0" err="1"/>
              <a:t>Preorder</a:t>
            </a:r>
            <a:r>
              <a:rPr lang="en-IN" sz="18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34823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2002</Words>
  <Application>Microsoft Office PowerPoint</Application>
  <PresentationFormat>Widescreen</PresentationFormat>
  <Paragraphs>172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Agency FB</vt:lpstr>
      <vt:lpstr>Arial</vt:lpstr>
      <vt:lpstr>Calibri</vt:lpstr>
      <vt:lpstr>Calibri Light</vt:lpstr>
      <vt:lpstr>Office Theme</vt:lpstr>
      <vt:lpstr>RED BLACK TREES</vt:lpstr>
      <vt:lpstr>Introduction</vt:lpstr>
      <vt:lpstr>Why Red-Black Trees?</vt:lpstr>
      <vt:lpstr>PowerPoint Presentation</vt:lpstr>
      <vt:lpstr>PowerPoint Presentation</vt:lpstr>
      <vt:lpstr>ADT Representation - Nodes</vt:lpstr>
      <vt:lpstr>ADT Representation – Operations/Functions</vt:lpstr>
      <vt:lpstr>Functions implemented</vt:lpstr>
      <vt:lpstr>Functions implemented</vt:lpstr>
      <vt:lpstr>Insertion into a Red Black Tree</vt:lpstr>
      <vt:lpstr>Insertion into a Red Black Tree</vt:lpstr>
      <vt:lpstr>Insertion - Recolouring</vt:lpstr>
      <vt:lpstr>Insertion - Rotations</vt:lpstr>
      <vt:lpstr>Insertion - Rotations</vt:lpstr>
      <vt:lpstr>Deletion from a Red Black Tree</vt:lpstr>
      <vt:lpstr>Deletion from a Red Black Tree</vt:lpstr>
      <vt:lpstr>Deletion from a Red Black Tree</vt:lpstr>
      <vt:lpstr>Deletion from a Red Black Tree</vt:lpstr>
      <vt:lpstr>Deletion from a Red Black Tree</vt:lpstr>
      <vt:lpstr>SIMULATION</vt:lpstr>
      <vt:lpstr>PowerPoint Presentation</vt:lpstr>
      <vt:lpstr>PowerPoint Presentation</vt:lpstr>
      <vt:lpstr>PowerPoint Presentation</vt:lpstr>
      <vt:lpstr>Real world applications of Red Black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TREES</dc:title>
  <dc:creator>Arjun Menon</dc:creator>
  <cp:lastModifiedBy>Anant Thazhemadam</cp:lastModifiedBy>
  <cp:revision>96</cp:revision>
  <dcterms:created xsi:type="dcterms:W3CDTF">2019-11-20T12:54:01Z</dcterms:created>
  <dcterms:modified xsi:type="dcterms:W3CDTF">2019-11-25T17:12:31Z</dcterms:modified>
</cp:coreProperties>
</file>